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0662" autoAdjust="0"/>
    <p:restoredTop sz="86323" autoAdjust="0"/>
  </p:normalViewPr>
  <p:slideViewPr>
    <p:cSldViewPr>
      <p:cViewPr>
        <p:scale>
          <a:sx n="70" d="100"/>
          <a:sy n="70" d="100"/>
        </p:scale>
        <p:origin x="-1170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E3D880-779B-4121-97B2-7C4780B587BC}" type="datetimeFigureOut">
              <a:rPr lang="en-IN" smtClean="0"/>
              <a:pPr/>
              <a:t>17-08-2016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1B94E-67D2-4246-9E3D-E231903574A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410982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FD05C-7D53-497B-B2D2-445E0782CC15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5004-BC63-451B-9A20-4FA5A9EB0CEE}" type="datetimeFigureOut">
              <a:rPr lang="en-IN" smtClean="0"/>
              <a:pPr/>
              <a:t>17-08-2016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3827D-E158-4851-904F-22ED935FEE5A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5004-BC63-451B-9A20-4FA5A9EB0CEE}" type="datetimeFigureOut">
              <a:rPr lang="en-IN" smtClean="0"/>
              <a:pPr/>
              <a:t>17-08-2016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3827D-E158-4851-904F-22ED935FEE5A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5004-BC63-451B-9A20-4FA5A9EB0CEE}" type="datetimeFigureOut">
              <a:rPr lang="en-IN" smtClean="0"/>
              <a:pPr/>
              <a:t>17-08-2016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3827D-E158-4851-904F-22ED935FEE5A}" type="slidenum">
              <a:rPr lang="en-IN" smtClean="0"/>
              <a:pPr/>
              <a:t>‹#›</a:t>
            </a:fld>
            <a:endParaRPr lang="en-IN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5004-BC63-451B-9A20-4FA5A9EB0CEE}" type="datetimeFigureOut">
              <a:rPr lang="en-IN" smtClean="0"/>
              <a:pPr/>
              <a:t>17-08-2016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3827D-E158-4851-904F-22ED935FEE5A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5004-BC63-451B-9A20-4FA5A9EB0CEE}" type="datetimeFigureOut">
              <a:rPr lang="en-IN" smtClean="0"/>
              <a:pPr/>
              <a:t>17-08-2016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3827D-E158-4851-904F-22ED935FEE5A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5004-BC63-451B-9A20-4FA5A9EB0CEE}" type="datetimeFigureOut">
              <a:rPr lang="en-IN" smtClean="0"/>
              <a:pPr/>
              <a:t>17-08-2016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3827D-E158-4851-904F-22ED935FEE5A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5004-BC63-451B-9A20-4FA5A9EB0CEE}" type="datetimeFigureOut">
              <a:rPr lang="en-IN" smtClean="0"/>
              <a:pPr/>
              <a:t>17-08-2016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3827D-E158-4851-904F-22ED935FEE5A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5004-BC63-451B-9A20-4FA5A9EB0CEE}" type="datetimeFigureOut">
              <a:rPr lang="en-IN" smtClean="0"/>
              <a:pPr/>
              <a:t>17-08-2016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3827D-E158-4851-904F-22ED935FEE5A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5004-BC63-451B-9A20-4FA5A9EB0CEE}" type="datetimeFigureOut">
              <a:rPr lang="en-IN" smtClean="0"/>
              <a:pPr/>
              <a:t>17-08-2016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3827D-E158-4851-904F-22ED935FEE5A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5004-BC63-451B-9A20-4FA5A9EB0CEE}" type="datetimeFigureOut">
              <a:rPr lang="en-IN" smtClean="0"/>
              <a:pPr/>
              <a:t>17-08-2016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3827D-E158-4851-904F-22ED935FEE5A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5004-BC63-451B-9A20-4FA5A9EB0CEE}" type="datetimeFigureOut">
              <a:rPr lang="en-IN" smtClean="0"/>
              <a:pPr/>
              <a:t>17-08-2016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3827D-E158-4851-904F-22ED935FEE5A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EAC5004-BC63-451B-9A20-4FA5A9EB0CEE}" type="datetimeFigureOut">
              <a:rPr lang="en-IN" smtClean="0"/>
              <a:pPr/>
              <a:t>17-08-2016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EF3827D-E158-4851-904F-22ED935FEE5A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 spd="slow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howstuffworks.com/ram.htm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loths\Documents\IET_Logo_small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831" y="305536"/>
            <a:ext cx="1467272" cy="1044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641571" y="2446548"/>
            <a:ext cx="64796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Advanced C programming</a:t>
            </a:r>
            <a:endParaRPr lang="en-US" sz="4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851920" y="703557"/>
            <a:ext cx="1447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Cambria" pitchFamily="18" charset="0"/>
                <a:cs typeface="Aharoni" pitchFamily="2" charset="-79"/>
              </a:rPr>
              <a:t>DAY 3</a:t>
            </a:r>
            <a:endParaRPr lang="en-US" sz="3600" b="1" dirty="0">
              <a:latin typeface="Cambria" pitchFamily="18" charset="0"/>
              <a:cs typeface="Aharoni" pitchFamily="2" charset="-79"/>
            </a:endParaRPr>
          </a:p>
        </p:txBody>
      </p:sp>
      <p:pic>
        <p:nvPicPr>
          <p:cNvPr id="6" name="Picture 5" descr="E:\ARNAB's Documents\IET\2016-17\C_C++ Workshop\49263_ieee_mb_black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285728"/>
            <a:ext cx="2857500" cy="828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56226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80153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better ‘C’.</a:t>
            </a:r>
          </a:p>
          <a:p>
            <a:pPr lvl="1"/>
            <a:r>
              <a:rPr lang="en-US" dirty="0" smtClean="0"/>
              <a:t>You don’t need to put all declarations at the top of each block</a:t>
            </a:r>
          </a:p>
          <a:p>
            <a:pPr lvl="1"/>
            <a:r>
              <a:rPr lang="en-US" dirty="0" smtClean="0"/>
              <a:t>Stronger Type Checking</a:t>
            </a:r>
          </a:p>
          <a:p>
            <a:pPr lvl="1"/>
            <a:r>
              <a:rPr lang="en-US" dirty="0" smtClean="0"/>
              <a:t>Object Oriented Features </a:t>
            </a:r>
          </a:p>
          <a:p>
            <a:pPr lvl="1"/>
            <a:r>
              <a:rPr lang="en-US" dirty="0" smtClean="0"/>
              <a:t>Operator Overloading, Exception Handling</a:t>
            </a:r>
          </a:p>
          <a:p>
            <a:pPr lvl="1"/>
            <a:r>
              <a:rPr lang="en-US" dirty="0" smtClean="0"/>
              <a:t>Backward Compatible with ANSI C</a:t>
            </a:r>
          </a:p>
          <a:p>
            <a:pPr lvl="1"/>
            <a:r>
              <a:rPr lang="en-US" dirty="0" smtClean="0"/>
              <a:t>Bigger Standard Template Library</a:t>
            </a:r>
          </a:p>
          <a:p>
            <a:pPr lvl="1"/>
            <a:r>
              <a:rPr lang="en-US" dirty="0" smtClean="0"/>
              <a:t>Rich collection of 3</a:t>
            </a:r>
            <a:r>
              <a:rPr lang="en-US" baseline="30000" dirty="0" smtClean="0"/>
              <a:t>rd</a:t>
            </a:r>
            <a:r>
              <a:rPr lang="en-US" dirty="0" smtClean="0"/>
              <a:t> party libraries</a:t>
            </a:r>
          </a:p>
          <a:p>
            <a:pPr lvl="2"/>
            <a:r>
              <a:rPr lang="en-US" dirty="0" smtClean="0"/>
              <a:t>Qt, Boost, Wt, ACE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Why C++ ?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3" descr="C:\Users\Sloths\Documents\IET_Logo_small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1467272" cy="1044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E:\ARNAB's Documents\IET\2016-17\C_C++ Workshop\49263_ieee_mb_black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285728"/>
            <a:ext cx="2857500" cy="828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30002274"/>
      </p:ext>
    </p:extLst>
  </p:cSld>
  <p:clrMapOvr>
    <a:masterClrMapping/>
  </p:clrMapOvr>
  <p:transition spd="slow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choice of language for competitive coding</a:t>
            </a:r>
          </a:p>
          <a:p>
            <a:pPr lvl="1"/>
            <a:r>
              <a:rPr lang="en-US" dirty="0" smtClean="0"/>
              <a:t>Faster than Java and as fast as C</a:t>
            </a:r>
          </a:p>
          <a:p>
            <a:pPr lvl="1"/>
            <a:r>
              <a:rPr lang="en-US" dirty="0" smtClean="0"/>
              <a:t>STL provides the luxury of focusing more on the problem rather than the underlying implementation.</a:t>
            </a:r>
          </a:p>
          <a:p>
            <a:pPr lvl="2"/>
            <a:r>
              <a:rPr lang="en-US" dirty="0" smtClean="0"/>
              <a:t>Built-in algorithms and Data Structures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Why C++ ?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3" descr="C:\Users\Sloths\Documents\IET_Logo_small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1467272" cy="1044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E:\ARNAB's Documents\IET\2016-17\C_C++ Workshop\49263_ieee_mb_black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285728"/>
            <a:ext cx="2857500" cy="828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06082479"/>
      </p:ext>
    </p:extLst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 comfortable with C</a:t>
            </a:r>
          </a:p>
          <a:p>
            <a:r>
              <a:rPr lang="en-US" dirty="0" smtClean="0"/>
              <a:t>Slowly start migrating to C++</a:t>
            </a:r>
          </a:p>
          <a:p>
            <a:pPr lvl="1"/>
            <a:r>
              <a:rPr lang="en-US" dirty="0" smtClean="0"/>
              <a:t>C code is fully compatible with C++</a:t>
            </a:r>
          </a:p>
          <a:p>
            <a:pPr lvl="1"/>
            <a:r>
              <a:rPr lang="en-US" dirty="0" smtClean="0"/>
              <a:t>Keep solving at some online judge</a:t>
            </a:r>
          </a:p>
          <a:p>
            <a:r>
              <a:rPr lang="en-US" dirty="0" smtClean="0"/>
              <a:t>Reference</a:t>
            </a:r>
          </a:p>
          <a:p>
            <a:pPr lvl="1"/>
            <a:r>
              <a:rPr lang="en-US" dirty="0" smtClean="0"/>
              <a:t>cplusplus.com</a:t>
            </a:r>
          </a:p>
          <a:p>
            <a:pPr lvl="1"/>
            <a:r>
              <a:rPr lang="en-US" dirty="0" smtClean="0"/>
              <a:t>Thinking in C++, Bruce </a:t>
            </a:r>
            <a:r>
              <a:rPr lang="en-US" dirty="0" err="1" smtClean="0"/>
              <a:t>Eckel</a:t>
            </a:r>
            <a:endParaRPr lang="en-US" dirty="0" smtClean="0"/>
          </a:p>
          <a:p>
            <a:pPr lvl="1"/>
            <a:r>
              <a:rPr lang="en-US" dirty="0" smtClean="0"/>
              <a:t>The C++ Programming Language, </a:t>
            </a:r>
            <a:r>
              <a:rPr lang="en-US" dirty="0" err="1" smtClean="0"/>
              <a:t>Bjarne</a:t>
            </a:r>
            <a:r>
              <a:rPr lang="en-US" dirty="0" smtClean="0"/>
              <a:t> </a:t>
            </a:r>
            <a:r>
              <a:rPr lang="en-US" dirty="0" err="1" smtClean="0"/>
              <a:t>Stroustrup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Moving to C++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3" descr="C:\Users\Sloths\Documents\IET_Logo_small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1467272" cy="1044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E:\ARNAB's Documents\IET\2016-17\C_C++ Workshop\49263_ieee_mb_black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285728"/>
            <a:ext cx="2857500" cy="828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13150149"/>
      </p:ext>
    </p:extLst>
  </p:cSld>
  <p:clrMapOvr>
    <a:masterClrMapping/>
  </p:clrMapOvr>
  <p:transition spd="slow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71538" y="2674938"/>
          <a:ext cx="7408862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4431"/>
                <a:gridCol w="37044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C++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#include&lt;</a:t>
                      </a:r>
                      <a:r>
                        <a:rPr lang="en-US" dirty="0" err="1" smtClean="0"/>
                        <a:t>stdio.h</a:t>
                      </a:r>
                      <a:r>
                        <a:rPr lang="en-US" dirty="0" smtClean="0"/>
                        <a:t>&gt;</a:t>
                      </a:r>
                    </a:p>
                    <a:p>
                      <a:r>
                        <a:rPr lang="en-US" dirty="0" err="1" smtClean="0"/>
                        <a:t>int</a:t>
                      </a:r>
                      <a:r>
                        <a:rPr lang="en-US" baseline="0" dirty="0" smtClean="0"/>
                        <a:t> main()</a:t>
                      </a:r>
                    </a:p>
                    <a:p>
                      <a:r>
                        <a:rPr lang="en-US" baseline="0" dirty="0" smtClean="0"/>
                        <a:t>{</a:t>
                      </a:r>
                    </a:p>
                    <a:p>
                      <a:r>
                        <a:rPr lang="en-US" baseline="0" dirty="0" smtClean="0"/>
                        <a:t>    </a:t>
                      </a:r>
                      <a:r>
                        <a:rPr lang="en-US" baseline="0" dirty="0" err="1" smtClean="0"/>
                        <a:t>int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i,j</a:t>
                      </a:r>
                      <a:r>
                        <a:rPr lang="en-US" baseline="0" dirty="0" smtClean="0"/>
                        <a:t>;</a:t>
                      </a:r>
                    </a:p>
                    <a:p>
                      <a:r>
                        <a:rPr lang="en-US" baseline="0" dirty="0" smtClean="0"/>
                        <a:t>    </a:t>
                      </a:r>
                      <a:r>
                        <a:rPr lang="en-US" baseline="0" dirty="0" err="1" smtClean="0"/>
                        <a:t>scanf</a:t>
                      </a:r>
                      <a:r>
                        <a:rPr lang="en-US" baseline="0" dirty="0" smtClean="0"/>
                        <a:t>(“%d %d”, &amp;</a:t>
                      </a:r>
                      <a:r>
                        <a:rPr lang="en-US" baseline="0" dirty="0" err="1" smtClean="0"/>
                        <a:t>i</a:t>
                      </a:r>
                      <a:r>
                        <a:rPr lang="en-US" baseline="0" dirty="0" smtClean="0"/>
                        <a:t>, &amp;j);</a:t>
                      </a:r>
                    </a:p>
                    <a:p>
                      <a:r>
                        <a:rPr lang="en-US" baseline="0" dirty="0" smtClean="0"/>
                        <a:t>    </a:t>
                      </a:r>
                      <a:r>
                        <a:rPr lang="en-US" baseline="0" dirty="0" err="1" smtClean="0"/>
                        <a:t>printf</a:t>
                      </a:r>
                      <a:r>
                        <a:rPr lang="en-US" baseline="0" dirty="0" smtClean="0"/>
                        <a:t>(“%d + %d = %d\n”, </a:t>
                      </a:r>
                      <a:r>
                        <a:rPr lang="en-US" baseline="0" dirty="0" err="1" smtClean="0"/>
                        <a:t>i</a:t>
                      </a:r>
                      <a:r>
                        <a:rPr lang="en-US" baseline="0" dirty="0" smtClean="0"/>
                        <a:t>, j, </a:t>
                      </a:r>
                      <a:r>
                        <a:rPr lang="en-US" baseline="0" dirty="0" err="1" smtClean="0"/>
                        <a:t>i+j</a:t>
                      </a:r>
                      <a:r>
                        <a:rPr lang="en-US" baseline="0" dirty="0" smtClean="0"/>
                        <a:t>);</a:t>
                      </a:r>
                    </a:p>
                    <a:p>
                      <a:r>
                        <a:rPr lang="en-US" baseline="0" dirty="0" smtClean="0"/>
                        <a:t>    return 0;</a:t>
                      </a:r>
                    </a:p>
                    <a:p>
                      <a:r>
                        <a:rPr lang="en-US" baseline="0" dirty="0" smtClean="0"/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#include&lt;</a:t>
                      </a:r>
                      <a:r>
                        <a:rPr lang="en-US" dirty="0" err="1" smtClean="0"/>
                        <a:t>iostream</a:t>
                      </a:r>
                      <a:r>
                        <a:rPr lang="en-US" dirty="0" smtClean="0"/>
                        <a:t>&gt;</a:t>
                      </a:r>
                    </a:p>
                    <a:p>
                      <a:r>
                        <a:rPr lang="en-US" dirty="0" smtClean="0"/>
                        <a:t>using namespace std;</a:t>
                      </a:r>
                    </a:p>
                    <a:p>
                      <a:r>
                        <a:rPr lang="en-US" dirty="0" err="1" smtClean="0"/>
                        <a:t>int</a:t>
                      </a:r>
                      <a:r>
                        <a:rPr lang="en-US" baseline="0" dirty="0" smtClean="0"/>
                        <a:t> main()</a:t>
                      </a:r>
                    </a:p>
                    <a:p>
                      <a:r>
                        <a:rPr lang="en-US" baseline="0" dirty="0" smtClean="0"/>
                        <a:t>{</a:t>
                      </a:r>
                    </a:p>
                    <a:p>
                      <a:r>
                        <a:rPr lang="en-US" baseline="0" dirty="0" smtClean="0"/>
                        <a:t>    </a:t>
                      </a:r>
                      <a:r>
                        <a:rPr lang="en-US" baseline="0" dirty="0" err="1" smtClean="0"/>
                        <a:t>int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i,j</a:t>
                      </a:r>
                      <a:r>
                        <a:rPr lang="en-US" baseline="0" dirty="0" smtClean="0"/>
                        <a:t>;</a:t>
                      </a:r>
                    </a:p>
                    <a:p>
                      <a:r>
                        <a:rPr lang="en-US" baseline="0" dirty="0" smtClean="0"/>
                        <a:t>    </a:t>
                      </a:r>
                      <a:r>
                        <a:rPr lang="en-US" baseline="0" dirty="0" err="1" smtClean="0"/>
                        <a:t>cin</a:t>
                      </a:r>
                      <a:r>
                        <a:rPr lang="en-US" baseline="0" dirty="0" smtClean="0"/>
                        <a:t>&gt;&gt;</a:t>
                      </a:r>
                      <a:r>
                        <a:rPr lang="en-US" baseline="0" dirty="0" err="1" smtClean="0"/>
                        <a:t>i</a:t>
                      </a:r>
                      <a:r>
                        <a:rPr lang="en-US" baseline="0" dirty="0" smtClean="0"/>
                        <a:t>&gt;&gt;j;</a:t>
                      </a:r>
                    </a:p>
                    <a:p>
                      <a:r>
                        <a:rPr lang="en-US" baseline="0" dirty="0" smtClean="0"/>
                        <a:t>    </a:t>
                      </a:r>
                      <a:r>
                        <a:rPr lang="en-US" baseline="0" dirty="0" err="1" smtClean="0"/>
                        <a:t>cout</a:t>
                      </a:r>
                      <a:r>
                        <a:rPr lang="en-US" baseline="0" dirty="0" smtClean="0"/>
                        <a:t>&lt;&lt;</a:t>
                      </a:r>
                      <a:r>
                        <a:rPr lang="en-US" baseline="0" dirty="0" err="1" smtClean="0"/>
                        <a:t>i</a:t>
                      </a:r>
                      <a:r>
                        <a:rPr lang="en-US" baseline="0" dirty="0" smtClean="0"/>
                        <a:t>&lt;&lt;“+”&lt;&lt;j&lt;&lt;“=“&lt;&lt;</a:t>
                      </a:r>
                      <a:r>
                        <a:rPr lang="en-US" baseline="0" dirty="0" err="1" smtClean="0"/>
                        <a:t>i+j</a:t>
                      </a:r>
                      <a:r>
                        <a:rPr lang="en-US" baseline="0" dirty="0" smtClean="0"/>
                        <a:t>&lt;&lt;“\n”;</a:t>
                      </a:r>
                    </a:p>
                    <a:p>
                      <a:r>
                        <a:rPr lang="en-US" baseline="0" dirty="0" smtClean="0"/>
                        <a:t>    return 0;</a:t>
                      </a:r>
                    </a:p>
                    <a:p>
                      <a:r>
                        <a:rPr lang="en-US" baseline="0" dirty="0" smtClean="0"/>
                        <a:t>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 Example (C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vs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C++)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3" descr="C:\Users\Sloths\Documents\IET_Logo_small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1467272" cy="1044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E:\ARNAB's Documents\IET\2016-17\C_C++ Workshop\49263_ieee_mb_black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285729"/>
            <a:ext cx="2071682" cy="6007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345433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loths\Documents\IET_Logo_small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1467272" cy="1044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014253" y="2967335"/>
            <a:ext cx="51155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That’s all folks !!!</a:t>
            </a:r>
          </a:p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" pitchFamily="2" charset="2"/>
              </a:rPr>
              <a:t>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6" name="Picture 5" descr="E:\ARNAB's Documents\IET\2016-17\C_C++ Workshop\49263_ieee_mb_black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285728"/>
            <a:ext cx="2857500" cy="828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82150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Sloths\Documents\IET_Logo_smal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650" y="304800"/>
            <a:ext cx="146685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15816" y="692696"/>
            <a:ext cx="4014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/>
              <a:t>TODAY’S OUTLINE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99591" y="2636912"/>
            <a:ext cx="549541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/>
              <a:t>POINTERS IN C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/>
              <a:t>TRANSITION FROM C TO C++</a:t>
            </a:r>
          </a:p>
        </p:txBody>
      </p:sp>
      <p:pic>
        <p:nvPicPr>
          <p:cNvPr id="7" name="Picture 6" descr="E:\ARNAB's Documents\IET\2016-17\C_C++ Workshop\49263_ieee_mb_black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285729"/>
            <a:ext cx="2357434" cy="6836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0912705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38" y="428604"/>
            <a:ext cx="6929486" cy="2286017"/>
          </a:xfrm>
        </p:spPr>
        <p:txBody>
          <a:bodyPr>
            <a:normAutofit/>
          </a:bodyPr>
          <a:lstStyle/>
          <a:p>
            <a:r>
              <a:rPr lang="en-US" sz="7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POINTERS</a:t>
            </a:r>
            <a:endParaRPr lang="en-IN" sz="7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6700862" cy="1995486"/>
          </a:xfrm>
        </p:spPr>
        <p:txBody>
          <a:bodyPr/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variable which holds the </a:t>
            </a:r>
            <a:r>
              <a:rPr lang="en-US" sz="3200" b="1" dirty="0" smtClean="0">
                <a:ln>
                  <a:solidFill>
                    <a:schemeClr val="accent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ADDRESS</a:t>
            </a:r>
          </a:p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of another variable</a:t>
            </a:r>
          </a:p>
          <a:p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IN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4" descr="C:\Users\Sloths\Documents\IET_Logo_small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57166"/>
            <a:ext cx="146685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E:\ARNAB's Documents\IET\2016-17\C_C++ Workshop\49263_ieee_mb_black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285728"/>
            <a:ext cx="2857500" cy="828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9780106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99592" y="620688"/>
            <a:ext cx="8115328" cy="876319"/>
          </a:xfrm>
        </p:spPr>
        <p:txBody>
          <a:bodyPr>
            <a:noAutofit/>
          </a:bodyPr>
          <a:lstStyle/>
          <a:p>
            <a:r>
              <a:rPr lang="en-IN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Understanding Memory Addresses</a:t>
            </a:r>
            <a:br>
              <a:rPr lang="en-IN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IN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2000" dirty="0" smtClean="0"/>
              <a:t>All computers have </a:t>
            </a:r>
            <a:r>
              <a:rPr lang="en-IN" sz="2000" b="1" dirty="0" smtClean="0"/>
              <a:t>memory</a:t>
            </a:r>
            <a:r>
              <a:rPr lang="en-IN" sz="2000" dirty="0" smtClean="0"/>
              <a:t>, also known as </a:t>
            </a:r>
            <a:r>
              <a:rPr lang="en-IN" sz="2000" b="1" dirty="0" smtClean="0"/>
              <a:t>RAM</a:t>
            </a:r>
            <a:r>
              <a:rPr lang="en-IN" sz="2000" dirty="0" smtClean="0"/>
              <a:t> (</a:t>
            </a:r>
            <a:r>
              <a:rPr lang="en-IN" sz="2000" dirty="0" smtClean="0">
                <a:hlinkClick r:id="rId2"/>
              </a:rPr>
              <a:t>random access memory</a:t>
            </a:r>
            <a:r>
              <a:rPr lang="en-IN" sz="2000" dirty="0" smtClean="0"/>
              <a:t>). For example, your computer might have 1 or 2 or 4 gigabytes of RAM installed right now.</a:t>
            </a:r>
          </a:p>
          <a:p>
            <a:r>
              <a:rPr lang="en-IN" sz="2000" dirty="0" smtClean="0"/>
              <a:t>Memory can be thought of simply as an array of bytes. In this array, every memory location has its own address -- the address of the first byte is 0, followed by 1, 2, 3, and so on. </a:t>
            </a:r>
            <a:endParaRPr lang="en-IN" sz="2000" dirty="0"/>
          </a:p>
        </p:txBody>
      </p:sp>
      <p:pic>
        <p:nvPicPr>
          <p:cNvPr id="1027" name="Picture 3" descr="C:\Users\dell\Desktop\image.gif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88024" y="1988840"/>
            <a:ext cx="4206906" cy="4117191"/>
          </a:xfrm>
          <a:prstGeom prst="rect">
            <a:avLst/>
          </a:prstGeom>
          <a:noFill/>
        </p:spPr>
      </p:pic>
      <p:pic>
        <p:nvPicPr>
          <p:cNvPr id="8" name="Picture 4" descr="C:\Users\Sloths\Documents\IET_Logo_small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9742" y="404664"/>
            <a:ext cx="146685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E:\ARNAB's Documents\IET\2016-17\C_C++ Workshop\49263_ieee_mb_black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72396" y="285728"/>
            <a:ext cx="1285864" cy="3729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868886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DECLARATION AND INITIALIZATION</a:t>
            </a:r>
            <a:endParaRPr lang="en-IN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4466849" cy="3750204"/>
          </a:xfrm>
        </p:spPr>
        <p:txBody>
          <a:bodyPr/>
          <a:lstStyle/>
          <a:p>
            <a:pPr>
              <a:buNone/>
            </a:pPr>
            <a:r>
              <a:rPr lang="en-US" sz="1800" dirty="0" err="1" smtClean="0"/>
              <a:t>int</a:t>
            </a:r>
            <a:r>
              <a:rPr lang="en-US" sz="1800" dirty="0" smtClean="0"/>
              <a:t> x, y, *p;</a:t>
            </a:r>
          </a:p>
          <a:p>
            <a:pPr>
              <a:buNone/>
            </a:pPr>
            <a:r>
              <a:rPr lang="en-US" sz="1800" dirty="0" smtClean="0"/>
              <a:t>x=10;</a:t>
            </a:r>
          </a:p>
          <a:p>
            <a:pPr>
              <a:buNone/>
            </a:pPr>
            <a:r>
              <a:rPr lang="en-US" sz="1800" dirty="0" smtClean="0"/>
              <a:t>p=&amp;x;</a:t>
            </a:r>
          </a:p>
          <a:p>
            <a:pPr>
              <a:buNone/>
            </a:pPr>
            <a:r>
              <a:rPr lang="en-US" sz="1800" dirty="0" smtClean="0"/>
              <a:t>y=*p;</a:t>
            </a:r>
          </a:p>
          <a:p>
            <a:pPr>
              <a:buNone/>
            </a:pPr>
            <a:r>
              <a:rPr lang="en-US" sz="1800" dirty="0" err="1" smtClean="0"/>
              <a:t>printf</a:t>
            </a:r>
            <a:r>
              <a:rPr lang="en-US" sz="1800" dirty="0" smtClean="0"/>
              <a:t>(“ %d is stored at </a:t>
            </a:r>
            <a:r>
              <a:rPr lang="en-US" sz="1800" dirty="0" err="1" smtClean="0"/>
              <a:t>addr</a:t>
            </a:r>
            <a:r>
              <a:rPr lang="en-US" sz="1800" dirty="0" smtClean="0"/>
              <a:t>  %u\n” ,x, &amp;x);</a:t>
            </a:r>
          </a:p>
          <a:p>
            <a:pPr>
              <a:buNone/>
            </a:pPr>
            <a:r>
              <a:rPr lang="en-US" sz="1800" dirty="0" err="1" smtClean="0"/>
              <a:t>printf</a:t>
            </a:r>
            <a:r>
              <a:rPr lang="en-US" sz="1800" dirty="0" smtClean="0"/>
              <a:t>(“%d is stored at </a:t>
            </a:r>
            <a:r>
              <a:rPr lang="en-US" sz="1800" dirty="0" err="1" smtClean="0"/>
              <a:t>addr</a:t>
            </a:r>
            <a:r>
              <a:rPr lang="en-US" sz="1800" dirty="0" smtClean="0"/>
              <a:t> %u\n”,*&amp;</a:t>
            </a:r>
            <a:r>
              <a:rPr lang="en-US" sz="1800" dirty="0" err="1" smtClean="0"/>
              <a:t>x,&amp;x</a:t>
            </a:r>
            <a:r>
              <a:rPr lang="en-US" sz="1800" dirty="0" smtClean="0"/>
              <a:t>);</a:t>
            </a:r>
          </a:p>
          <a:p>
            <a:pPr>
              <a:buNone/>
            </a:pPr>
            <a:r>
              <a:rPr lang="en-US" sz="1800" dirty="0" err="1" smtClean="0"/>
              <a:t>printf</a:t>
            </a:r>
            <a:r>
              <a:rPr lang="en-US" sz="1800" dirty="0" smtClean="0"/>
              <a:t>(“%d is stored at </a:t>
            </a:r>
            <a:r>
              <a:rPr lang="en-US" sz="1800" dirty="0" err="1" smtClean="0"/>
              <a:t>addr</a:t>
            </a:r>
            <a:r>
              <a:rPr lang="en-US" sz="1800" dirty="0" smtClean="0"/>
              <a:t> %u\n”,*</a:t>
            </a:r>
            <a:r>
              <a:rPr lang="en-US" sz="1800" dirty="0" err="1" smtClean="0"/>
              <a:t>p,p</a:t>
            </a:r>
            <a:r>
              <a:rPr lang="en-US" sz="1800" dirty="0" smtClean="0"/>
              <a:t>);</a:t>
            </a:r>
          </a:p>
          <a:p>
            <a:pPr>
              <a:buNone/>
            </a:pPr>
            <a:r>
              <a:rPr lang="en-US" sz="1800" dirty="0" err="1" smtClean="0"/>
              <a:t>printf</a:t>
            </a:r>
            <a:r>
              <a:rPr lang="en-US" sz="1800" dirty="0" smtClean="0"/>
              <a:t>(“%d is stored at </a:t>
            </a:r>
            <a:r>
              <a:rPr lang="en-US" sz="1800" dirty="0" err="1" smtClean="0"/>
              <a:t>addr</a:t>
            </a:r>
            <a:r>
              <a:rPr lang="en-US" sz="1800" dirty="0" smtClean="0"/>
              <a:t> %u\</a:t>
            </a:r>
            <a:r>
              <a:rPr lang="en-US" sz="1800" dirty="0" err="1" smtClean="0"/>
              <a:t>n”,p,&amp;p</a:t>
            </a:r>
            <a:r>
              <a:rPr lang="en-US" sz="1800" dirty="0" smtClean="0"/>
              <a:t>);</a:t>
            </a:r>
          </a:p>
          <a:p>
            <a:pPr>
              <a:buNone/>
            </a:pPr>
            <a:r>
              <a:rPr lang="en-US" sz="1800" dirty="0" err="1" smtClean="0"/>
              <a:t>printf</a:t>
            </a:r>
            <a:r>
              <a:rPr lang="en-US" sz="1800" dirty="0" smtClean="0"/>
              <a:t>(“%d  is stored at </a:t>
            </a:r>
            <a:r>
              <a:rPr lang="en-US" sz="1800" dirty="0" err="1" smtClean="0"/>
              <a:t>addr</a:t>
            </a:r>
            <a:r>
              <a:rPr lang="en-US" sz="1800" dirty="0" smtClean="0"/>
              <a:t> %u\</a:t>
            </a:r>
            <a:r>
              <a:rPr lang="en-US" sz="1800" dirty="0" err="1" smtClean="0"/>
              <a:t>n”,y,&amp;y</a:t>
            </a:r>
            <a:r>
              <a:rPr lang="en-US" sz="1800" dirty="0" smtClean="0"/>
              <a:t>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000628" y="2679192"/>
            <a:ext cx="3466716" cy="325013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</a:t>
            </a:r>
            <a:r>
              <a:rPr lang="en-US" sz="1800" dirty="0" smtClean="0"/>
              <a:t>pointer declaration   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          pointer initialization </a:t>
            </a:r>
          </a:p>
          <a:p>
            <a:pPr>
              <a:buNone/>
            </a:pPr>
            <a:r>
              <a:rPr lang="en-US" sz="1800" dirty="0" smtClean="0"/>
              <a:t>           10 is stored at </a:t>
            </a:r>
            <a:r>
              <a:rPr lang="en-US" sz="1800" dirty="0" err="1" smtClean="0"/>
              <a:t>addr</a:t>
            </a:r>
            <a:r>
              <a:rPr lang="en-US" sz="1800" dirty="0" smtClean="0"/>
              <a:t> 4104</a:t>
            </a:r>
          </a:p>
          <a:p>
            <a:pPr>
              <a:buNone/>
            </a:pPr>
            <a:r>
              <a:rPr lang="en-US" sz="1800" dirty="0" smtClean="0"/>
              <a:t>           10 is stored at </a:t>
            </a:r>
            <a:r>
              <a:rPr lang="en-US" sz="1800" dirty="0" err="1" smtClean="0"/>
              <a:t>addr</a:t>
            </a:r>
            <a:r>
              <a:rPr lang="en-US" sz="1800" dirty="0" smtClean="0"/>
              <a:t> 4104</a:t>
            </a:r>
          </a:p>
          <a:p>
            <a:pPr>
              <a:buNone/>
            </a:pPr>
            <a:r>
              <a:rPr lang="en-US" sz="1800" dirty="0" smtClean="0"/>
              <a:t>          10 is stored at </a:t>
            </a:r>
            <a:r>
              <a:rPr lang="en-US" sz="1800" dirty="0" err="1" smtClean="0"/>
              <a:t>addr</a:t>
            </a:r>
            <a:r>
              <a:rPr lang="en-US" sz="1800" dirty="0" smtClean="0"/>
              <a:t> 4104</a:t>
            </a:r>
          </a:p>
          <a:p>
            <a:pPr>
              <a:buNone/>
            </a:pPr>
            <a:r>
              <a:rPr lang="en-US" sz="1800" dirty="0" smtClean="0"/>
              <a:t>          4104 is stored at </a:t>
            </a:r>
            <a:r>
              <a:rPr lang="en-US" sz="1800" dirty="0" err="1" smtClean="0"/>
              <a:t>addr</a:t>
            </a:r>
            <a:r>
              <a:rPr lang="en-US" sz="1800" dirty="0" smtClean="0"/>
              <a:t> 4106</a:t>
            </a:r>
          </a:p>
          <a:p>
            <a:pPr>
              <a:buNone/>
            </a:pPr>
            <a:r>
              <a:rPr lang="en-US" sz="1800" dirty="0" smtClean="0"/>
              <a:t>          10 is stored at </a:t>
            </a:r>
            <a:r>
              <a:rPr lang="en-US" sz="1800" dirty="0" err="1" smtClean="0"/>
              <a:t>addr</a:t>
            </a:r>
            <a:r>
              <a:rPr lang="en-US" sz="1800" dirty="0" smtClean="0"/>
              <a:t> 4108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IN" dirty="0"/>
          </a:p>
        </p:txBody>
      </p:sp>
      <p:sp>
        <p:nvSpPr>
          <p:cNvPr id="5" name="Right Arrow 4"/>
          <p:cNvSpPr/>
          <p:nvPr/>
        </p:nvSpPr>
        <p:spPr>
          <a:xfrm>
            <a:off x="5286380" y="2857496"/>
            <a:ext cx="28575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ight Arrow 6"/>
          <p:cNvSpPr/>
          <p:nvPr/>
        </p:nvSpPr>
        <p:spPr>
          <a:xfrm>
            <a:off x="5286380" y="5500702"/>
            <a:ext cx="28575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ight Arrow 7"/>
          <p:cNvSpPr/>
          <p:nvPr/>
        </p:nvSpPr>
        <p:spPr>
          <a:xfrm>
            <a:off x="5286380" y="4143380"/>
            <a:ext cx="28575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ight Arrow 8"/>
          <p:cNvSpPr/>
          <p:nvPr/>
        </p:nvSpPr>
        <p:spPr>
          <a:xfrm>
            <a:off x="5286380" y="4500570"/>
            <a:ext cx="28575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ight Arrow 9"/>
          <p:cNvSpPr/>
          <p:nvPr/>
        </p:nvSpPr>
        <p:spPr>
          <a:xfrm>
            <a:off x="5286380" y="4857760"/>
            <a:ext cx="28575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ight Arrow 10"/>
          <p:cNvSpPr/>
          <p:nvPr/>
        </p:nvSpPr>
        <p:spPr>
          <a:xfrm>
            <a:off x="5286380" y="5214950"/>
            <a:ext cx="28575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ight Arrow 11"/>
          <p:cNvSpPr/>
          <p:nvPr/>
        </p:nvSpPr>
        <p:spPr>
          <a:xfrm>
            <a:off x="5286380" y="3857628"/>
            <a:ext cx="28575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3" name="Picture 4" descr="C:\Users\Sloths\Documents\IET_Logo_smal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66"/>
            <a:ext cx="714380" cy="50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E:\ARNAB's Documents\IET\2016-17\C_C++ Workshop\49263_ieee_mb_black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285729"/>
            <a:ext cx="1643054" cy="4764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3162753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500034" y="3071810"/>
            <a:ext cx="4429156" cy="321471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p2                          p1                        variable</a:t>
            </a:r>
            <a:endParaRPr lang="en-IN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71472" y="1142984"/>
            <a:ext cx="4143404" cy="1785950"/>
          </a:xfrm>
        </p:spPr>
        <p:txBody>
          <a:bodyPr/>
          <a:lstStyle/>
          <a:p>
            <a:pPr algn="ctr"/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CHAIN OF POINTERS</a:t>
            </a:r>
            <a:endParaRPr lang="en-IN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00628" y="2285992"/>
            <a:ext cx="4143372" cy="350046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x,*p1,**p2;</a:t>
            </a:r>
          </a:p>
          <a:p>
            <a:pPr>
              <a:buNone/>
            </a:pPr>
            <a:r>
              <a:rPr lang="en-US" dirty="0" smtClean="0"/>
              <a:t>    x=100;</a:t>
            </a:r>
          </a:p>
          <a:p>
            <a:pPr>
              <a:buNone/>
            </a:pPr>
            <a:r>
              <a:rPr lang="en-US" dirty="0" smtClean="0"/>
              <a:t>    p1=&amp;x;    /* address of x */</a:t>
            </a:r>
          </a:p>
          <a:p>
            <a:pPr>
              <a:buNone/>
            </a:pPr>
            <a:r>
              <a:rPr lang="en-US" dirty="0" smtClean="0"/>
              <a:t>    p2=&amp;p1;  /*address of p1 */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printf</a:t>
            </a:r>
            <a:r>
              <a:rPr lang="en-US" dirty="0" smtClean="0"/>
              <a:t>(“%d”,**p2); /* 100 */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</a:t>
            </a:r>
            <a:endParaRPr lang="en-IN" dirty="0"/>
          </a:p>
        </p:txBody>
      </p:sp>
      <p:sp>
        <p:nvSpPr>
          <p:cNvPr id="8" name="Flowchart: Process 7"/>
          <p:cNvSpPr/>
          <p:nvPr/>
        </p:nvSpPr>
        <p:spPr>
          <a:xfrm>
            <a:off x="571472" y="4143380"/>
            <a:ext cx="1143008" cy="78581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Address 2</a:t>
            </a:r>
            <a:endParaRPr lang="en-IN" dirty="0"/>
          </a:p>
        </p:txBody>
      </p:sp>
      <p:sp>
        <p:nvSpPr>
          <p:cNvPr id="11" name="Flowchart: Process 10"/>
          <p:cNvSpPr/>
          <p:nvPr/>
        </p:nvSpPr>
        <p:spPr>
          <a:xfrm>
            <a:off x="2071670" y="4143380"/>
            <a:ext cx="1143008" cy="78581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Address 1</a:t>
            </a:r>
            <a:endParaRPr lang="en-IN" dirty="0"/>
          </a:p>
        </p:txBody>
      </p:sp>
      <p:sp>
        <p:nvSpPr>
          <p:cNvPr id="12" name="Flowchart: Process 11"/>
          <p:cNvSpPr/>
          <p:nvPr/>
        </p:nvSpPr>
        <p:spPr>
          <a:xfrm>
            <a:off x="3571868" y="4143380"/>
            <a:ext cx="1071570" cy="78581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value</a:t>
            </a:r>
            <a:endParaRPr lang="en-IN" dirty="0"/>
          </a:p>
        </p:txBody>
      </p:sp>
      <p:cxnSp>
        <p:nvCxnSpPr>
          <p:cNvPr id="14" name="Straight Arrow Connector 13"/>
          <p:cNvCxnSpPr>
            <a:stCxn id="8" idx="3"/>
            <a:endCxn id="11" idx="1"/>
          </p:cNvCxnSpPr>
          <p:nvPr/>
        </p:nvCxnSpPr>
        <p:spPr>
          <a:xfrm>
            <a:off x="1714480" y="453628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1" idx="3"/>
            <a:endCxn id="12" idx="1"/>
          </p:cNvCxnSpPr>
          <p:nvPr/>
        </p:nvCxnSpPr>
        <p:spPr>
          <a:xfrm>
            <a:off x="3214678" y="453628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4" descr="C:\Users\Sloths\Documents\IET_Logo_smal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146685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E:\ARNAB's Documents\IET\2016-17\C_C++ Workshop\49263_ieee_mb_black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285728"/>
            <a:ext cx="2857500" cy="828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696574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0034" y="1928802"/>
            <a:ext cx="8286808" cy="4197361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Like other variables pointers can also be used in expressions.</a:t>
            </a:r>
          </a:p>
          <a:p>
            <a:pPr>
              <a:buNone/>
            </a:pPr>
            <a:r>
              <a:rPr lang="en-US" dirty="0" smtClean="0"/>
              <a:t>Y=*p1*p2;  same as (*p1)*(*p2)</a:t>
            </a:r>
          </a:p>
          <a:p>
            <a:pPr>
              <a:buNone/>
            </a:pPr>
            <a:r>
              <a:rPr lang="en-US" dirty="0" smtClean="0"/>
              <a:t>Sum=sum+*p1;</a:t>
            </a:r>
          </a:p>
          <a:p>
            <a:pPr>
              <a:buNone/>
            </a:pPr>
            <a:r>
              <a:rPr lang="en-US" dirty="0" smtClean="0"/>
              <a:t>Z=5*-*p1/*p2;   same as (5*(-(*p2)))/(*p1)</a:t>
            </a:r>
          </a:p>
          <a:p>
            <a:pPr>
              <a:buNone/>
            </a:pPr>
            <a:r>
              <a:rPr lang="en-US" dirty="0" smtClean="0"/>
              <a:t>If p1 and p2 are pointers of the same array then p2-p1 gives the number of elements between p1 and p2</a:t>
            </a:r>
          </a:p>
          <a:p>
            <a:pPr>
              <a:buNone/>
            </a:pPr>
            <a:r>
              <a:rPr lang="en-US" dirty="0" smtClean="0"/>
              <a:t>p1/p2 or p1*p2 or p1+p2 are illegal.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IN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POINTER EXPRESSIONS</a:t>
            </a:r>
            <a:endParaRPr lang="en-IN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7" name="Picture 4" descr="C:\Users\Sloths\Documents\IET_Logo_smal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146685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E:\ARNAB's Documents\IET\2016-17\C_C++ Workshop\49263_ieee_mb_black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242871"/>
            <a:ext cx="1857368" cy="5386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6848009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POINTERS AND ARRAYS</a:t>
            </a:r>
            <a:endParaRPr lang="en-IN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676655" y="2071678"/>
            <a:ext cx="3752469" cy="3786214"/>
          </a:xfrm>
        </p:spPr>
        <p:txBody>
          <a:bodyPr/>
          <a:lstStyle/>
          <a:p>
            <a:pPr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   </a:t>
            </a:r>
            <a:r>
              <a:rPr lang="en-US" sz="2000" b="1" dirty="0" smtClean="0">
                <a:solidFill>
                  <a:srgbClr val="7030A0"/>
                </a:solidFill>
              </a:rPr>
              <a:t>1000  </a:t>
            </a:r>
            <a:r>
              <a:rPr lang="en-US" sz="2000" dirty="0" smtClean="0">
                <a:solidFill>
                  <a:srgbClr val="7030A0"/>
                </a:solidFill>
              </a:rPr>
              <a:t>      </a:t>
            </a:r>
            <a:r>
              <a:rPr lang="en-US" sz="2000" dirty="0" smtClean="0"/>
              <a:t>1002        1004       1006 </a:t>
            </a:r>
          </a:p>
          <a:p>
            <a:pPr>
              <a:buNone/>
            </a:pPr>
            <a:r>
              <a:rPr lang="en-US" sz="2000" dirty="0" smtClean="0"/>
              <a:t>p=&amp;x[0]; =(1000)</a:t>
            </a:r>
          </a:p>
          <a:p>
            <a:pPr>
              <a:buNone/>
            </a:pPr>
            <a:r>
              <a:rPr lang="en-US" sz="2000" dirty="0" smtClean="0"/>
              <a:t>p+1=&amp;x[1]; =(1002)</a:t>
            </a:r>
          </a:p>
          <a:p>
            <a:pPr>
              <a:buNone/>
            </a:pPr>
            <a:r>
              <a:rPr lang="en-US" sz="2000" dirty="0" smtClean="0"/>
              <a:t>p+2=&amp;x[2]; =(1004)</a:t>
            </a:r>
          </a:p>
          <a:p>
            <a:pPr>
              <a:buNone/>
            </a:pPr>
            <a:r>
              <a:rPr lang="en-US" sz="2000" dirty="0" smtClean="0"/>
              <a:t>p+3=&amp;x[3];=(1006)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Address of x[3]=</a:t>
            </a:r>
            <a:r>
              <a:rPr lang="en-US" sz="2000" b="1" dirty="0" smtClean="0">
                <a:solidFill>
                  <a:srgbClr val="7030A0"/>
                </a:solidFill>
              </a:rPr>
              <a:t>base address</a:t>
            </a:r>
            <a:r>
              <a:rPr lang="en-US" sz="2000" dirty="0" smtClean="0"/>
              <a:t>+</a:t>
            </a:r>
            <a:br>
              <a:rPr lang="en-US" sz="2000" dirty="0" smtClean="0"/>
            </a:br>
            <a:r>
              <a:rPr lang="en-US" sz="2000" dirty="0" smtClean="0"/>
              <a:t>(3*scale factor of </a:t>
            </a:r>
            <a:r>
              <a:rPr lang="en-US" sz="2000" dirty="0" err="1" smtClean="0"/>
              <a:t>int</a:t>
            </a:r>
            <a:r>
              <a:rPr lang="en-US" sz="2000" dirty="0" smtClean="0"/>
              <a:t>)=1006</a:t>
            </a:r>
          </a:p>
          <a:p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4572000" y="2000240"/>
            <a:ext cx="4357718" cy="4126240"/>
          </a:xfrm>
        </p:spPr>
        <p:txBody>
          <a:bodyPr/>
          <a:lstStyle/>
          <a:p>
            <a:pPr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*p, sum=0, </a:t>
            </a:r>
            <a:r>
              <a:rPr lang="en-US" sz="2000" dirty="0" err="1" smtClean="0"/>
              <a:t>i</a:t>
            </a:r>
            <a:r>
              <a:rPr lang="en-US" sz="2000" dirty="0" smtClean="0"/>
              <a:t>;</a:t>
            </a:r>
          </a:p>
          <a:p>
            <a:pPr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x[4]={1,3,2,6};</a:t>
            </a:r>
          </a:p>
          <a:p>
            <a:pPr>
              <a:buNone/>
            </a:pPr>
            <a:r>
              <a:rPr lang="en-US" sz="2000" dirty="0" smtClean="0"/>
              <a:t>p=x;</a:t>
            </a:r>
          </a:p>
          <a:p>
            <a:pPr>
              <a:buNone/>
            </a:pPr>
            <a:r>
              <a:rPr lang="en-US" sz="2000" dirty="0" smtClean="0"/>
              <a:t>for(</a:t>
            </a:r>
            <a:r>
              <a:rPr lang="en-US" sz="2000" dirty="0" err="1" smtClean="0"/>
              <a:t>i</a:t>
            </a:r>
            <a:r>
              <a:rPr lang="en-US" sz="2000" dirty="0" smtClean="0"/>
              <a:t>=0;i&lt;4;i++)</a:t>
            </a:r>
          </a:p>
          <a:p>
            <a:pPr>
              <a:buNone/>
            </a:pPr>
            <a:r>
              <a:rPr lang="en-US" sz="2000" dirty="0" smtClean="0"/>
              <a:t>{</a:t>
            </a:r>
          </a:p>
          <a:p>
            <a:pPr>
              <a:buNone/>
            </a:pPr>
            <a:r>
              <a:rPr lang="en-US" sz="2000" dirty="0" err="1" smtClean="0"/>
              <a:t>printf</a:t>
            </a:r>
            <a:r>
              <a:rPr lang="en-US" sz="2000" dirty="0" smtClean="0"/>
              <a:t>(“x[%d] %d %u\</a:t>
            </a:r>
            <a:r>
              <a:rPr lang="en-US" sz="2000" dirty="0" err="1" smtClean="0"/>
              <a:t>n”,i</a:t>
            </a:r>
            <a:r>
              <a:rPr lang="en-US" sz="2000" dirty="0" smtClean="0"/>
              <a:t>,*(</a:t>
            </a:r>
            <a:r>
              <a:rPr lang="en-US" sz="2000" dirty="0" err="1" smtClean="0"/>
              <a:t>p+i</a:t>
            </a:r>
            <a:r>
              <a:rPr lang="en-US" sz="2000" dirty="0" smtClean="0"/>
              <a:t>),(</a:t>
            </a:r>
            <a:r>
              <a:rPr lang="en-US" sz="2000" dirty="0" err="1" smtClean="0"/>
              <a:t>p+i</a:t>
            </a:r>
            <a:r>
              <a:rPr lang="en-US" sz="2000" dirty="0" smtClean="0"/>
              <a:t>));</a:t>
            </a:r>
          </a:p>
          <a:p>
            <a:pPr>
              <a:buNone/>
            </a:pPr>
            <a:r>
              <a:rPr lang="en-US" sz="2000" dirty="0" smtClean="0"/>
              <a:t>sum=sum+*(</a:t>
            </a:r>
            <a:r>
              <a:rPr lang="en-US" sz="2000" dirty="0" err="1" smtClean="0"/>
              <a:t>p+i</a:t>
            </a:r>
            <a:r>
              <a:rPr lang="en-US" sz="2000" dirty="0" smtClean="0"/>
              <a:t>);</a:t>
            </a:r>
          </a:p>
          <a:p>
            <a:pPr>
              <a:buNone/>
            </a:pPr>
            <a:r>
              <a:rPr lang="en-US" sz="2000" dirty="0" smtClean="0"/>
              <a:t>}</a:t>
            </a:r>
          </a:p>
          <a:p>
            <a:pPr>
              <a:buNone/>
            </a:pPr>
            <a:r>
              <a:rPr lang="en-US" sz="2000" dirty="0" err="1" smtClean="0"/>
              <a:t>printf</a:t>
            </a:r>
            <a:r>
              <a:rPr lang="en-US" sz="2000" dirty="0" smtClean="0"/>
              <a:t>(“%d\</a:t>
            </a:r>
            <a:r>
              <a:rPr lang="en-US" sz="2000" dirty="0" err="1" smtClean="0"/>
              <a:t>n”,sum</a:t>
            </a:r>
            <a:r>
              <a:rPr lang="en-US" sz="2000" dirty="0" smtClean="0"/>
              <a:t>); /* 12 */</a:t>
            </a:r>
          </a:p>
          <a:p>
            <a:endParaRPr lang="en-IN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85784" y="1397000"/>
          <a:ext cx="3643340" cy="674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835"/>
                <a:gridCol w="910835"/>
                <a:gridCol w="910835"/>
                <a:gridCol w="910835"/>
              </a:tblGrid>
              <a:tr h="6746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 </a:t>
                      </a:r>
                      <a:r>
                        <a:rPr lang="en-US" sz="3600" dirty="0" smtClean="0"/>
                        <a:t>1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3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6</a:t>
                      </a:r>
                      <a:endParaRPr lang="en-IN" sz="3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" name="Picture 4" descr="C:\Users\Sloths\Documents\IET_Logo_smal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146685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E:\ARNAB's Documents\IET\2016-17\C_C++ Workshop\49263_ieee_mb_black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285729"/>
            <a:ext cx="1785930" cy="5179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380347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loths\Documents\IET_Logo_small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1467272" cy="1044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124200" y="3048000"/>
            <a:ext cx="320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Migrating from C to C++</a:t>
            </a:r>
            <a:endParaRPr lang="en-US" sz="4000" b="1" dirty="0"/>
          </a:p>
        </p:txBody>
      </p:sp>
      <p:pic>
        <p:nvPicPr>
          <p:cNvPr id="5" name="Picture 4" descr="E:\ARNAB's Documents\IET\2016-17\C_C++ Workshop\49263_ieee_mb_black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285728"/>
            <a:ext cx="2857500" cy="828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973664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1080</TotalTime>
  <Words>632</Words>
  <Application>Microsoft Office PowerPoint</Application>
  <PresentationFormat>On-screen Show (4:3)</PresentationFormat>
  <Paragraphs>123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Waveform</vt:lpstr>
      <vt:lpstr>Slide 1</vt:lpstr>
      <vt:lpstr>Slide 2</vt:lpstr>
      <vt:lpstr>POINTERS</vt:lpstr>
      <vt:lpstr>Understanding Memory Addresses </vt:lpstr>
      <vt:lpstr>DECLARATION AND INITIALIZATION</vt:lpstr>
      <vt:lpstr>CHAIN OF POINTERS</vt:lpstr>
      <vt:lpstr>POINTER EXPRESSIONS</vt:lpstr>
      <vt:lpstr>POINTERS AND ARRAYS</vt:lpstr>
      <vt:lpstr>Slide 9</vt:lpstr>
      <vt:lpstr>Why C++ ?</vt:lpstr>
      <vt:lpstr>Why C++ ?</vt:lpstr>
      <vt:lpstr>Moving to C++</vt:lpstr>
      <vt:lpstr>An Example (C vs C++)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DEEPAK</dc:creator>
  <cp:lastModifiedBy>Arnab_Das</cp:lastModifiedBy>
  <cp:revision>148</cp:revision>
  <dcterms:created xsi:type="dcterms:W3CDTF">2012-06-13T15:35:30Z</dcterms:created>
  <dcterms:modified xsi:type="dcterms:W3CDTF">2016-08-17T07:56:19Z</dcterms:modified>
</cp:coreProperties>
</file>